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347" r:id="rId2"/>
    <p:sldId id="1339" r:id="rId3"/>
    <p:sldId id="2145705849" r:id="rId4"/>
    <p:sldId id="2145705840" r:id="rId5"/>
    <p:sldId id="2145705850" r:id="rId6"/>
    <p:sldId id="1336" r:id="rId7"/>
    <p:sldId id="1331" r:id="rId8"/>
    <p:sldId id="2145705848" r:id="rId9"/>
    <p:sldId id="2145705851" r:id="rId10"/>
    <p:sldId id="268" r:id="rId11"/>
    <p:sldId id="2145705852" r:id="rId12"/>
    <p:sldId id="134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160EA-5BD7-4E4B-A3A1-DF1B90E08CBB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6A881-16D0-427D-AB72-B3AA73DB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1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>
            <a:extLst>
              <a:ext uri="{FF2B5EF4-FFF2-40B4-BE49-F238E27FC236}">
                <a16:creationId xmlns:a16="http://schemas.microsoft.com/office/drawing/2014/main" id="{27DFBF29-B796-256D-265A-F2849E84B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>
            <a:extLst>
              <a:ext uri="{FF2B5EF4-FFF2-40B4-BE49-F238E27FC236}">
                <a16:creationId xmlns:a16="http://schemas.microsoft.com/office/drawing/2014/main" id="{E2ACC088-869D-DBFC-A1D2-7413E5421B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Выступление на семинаре во Владивостоке 10.10.2022</a:t>
            </a:r>
          </a:p>
        </p:txBody>
      </p:sp>
      <p:sp>
        <p:nvSpPr>
          <p:cNvPr id="81924" name="Номер слайда 3">
            <a:extLst>
              <a:ext uri="{FF2B5EF4-FFF2-40B4-BE49-F238E27FC236}">
                <a16:creationId xmlns:a16="http://schemas.microsoft.com/office/drawing/2014/main" id="{9F2F1732-7EF2-384F-E2F2-1E562565D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C72EDE-C4E9-AB47-A819-D813ACB2BC6D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0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E042F-ACC3-35C3-4EBA-A8E173620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530F3D-3AFD-7E31-0425-C208920BF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1BEDEFE-1A21-9476-117E-C4CB98C46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197997-1E62-6AB4-3101-C5ABA063A9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47034-B5CE-45B6-9176-E46850E6DFB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29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02187-82EC-DB86-8B9E-F44E4B236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2CD7A47-FB10-738A-1989-22957833D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1846DD3-A2C3-7087-CA35-A813CDEEA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4A02B6-F2E9-7658-5875-78220409DF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47034-B5CE-45B6-9176-E46850E6DF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0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>
            <a:extLst>
              <a:ext uri="{FF2B5EF4-FFF2-40B4-BE49-F238E27FC236}">
                <a16:creationId xmlns:a16="http://schemas.microsoft.com/office/drawing/2014/main" id="{DFCA7860-2F9E-2DCB-EFD7-5A21D00D2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>
            <a:extLst>
              <a:ext uri="{FF2B5EF4-FFF2-40B4-BE49-F238E27FC236}">
                <a16:creationId xmlns:a16="http://schemas.microsoft.com/office/drawing/2014/main" id="{87939304-E9EB-E1C5-18C3-6F4308043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3972" name="Номер слайда 3">
            <a:extLst>
              <a:ext uri="{FF2B5EF4-FFF2-40B4-BE49-F238E27FC236}">
                <a16:creationId xmlns:a16="http://schemas.microsoft.com/office/drawing/2014/main" id="{B7F3CD86-9FB2-634C-50CC-668F264EF2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350" indent="-28705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231" indent="-2296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524" indent="-2296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817" indent="-2296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109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5401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4693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3987" indent="-229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6D19B5-F575-F548-8979-CF207790F5D5}" type="slidenum">
              <a:rPr lang="ru-RU" altLang="ru-RU">
                <a:latin typeface="Calibri" panose="020F0502020204030204" pitchFamily="34" charset="0"/>
              </a:rPr>
              <a:pPr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0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109E4-682E-6616-C59B-A3E440296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F875B9-7EDC-EAD9-991B-01A1F2DF6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D0745D-8986-203A-F989-3BBC8B18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2CD-7976-4673-93DA-0A160CC55F87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50271-8C40-3BD1-5B39-EC4E2C4B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08EE1E-F29B-5EE9-4940-7BD477FE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D7A-708F-4525-A06D-E698C083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A8746-7376-AD25-8E93-24472D12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42278A-949A-345C-33BE-AC4A3AAF8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7BA55-1786-5CF2-6795-40FC209B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2CD-7976-4673-93DA-0A160CC55F87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5D6AA-5511-E279-2D09-2A86D676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3B79B5-E9B8-C6CB-4AB6-06EC6E3A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D7A-708F-4525-A06D-E698C083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1DBAA7-50C2-15EF-64CE-8365FBB42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C8F722-8AC3-D12A-E8B0-0892CB978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3D42F-D088-60FE-C07F-0E9A86A7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2CD-7976-4673-93DA-0A160CC55F87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A8191D-405B-A28D-2716-66F890D2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69D303-D175-B5AC-E807-49092ECB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D7A-708F-4525-A06D-E698C083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7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07C32-BB49-2F84-0376-6E9FFB443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FB31F3-3142-EB8E-BBAE-35F0B4263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8C87EA-DE7D-98AF-F7B1-6E4D8AC3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2CD-7976-4673-93DA-0A160CC55F87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A6CFE-D013-B51B-EE51-8A8933E5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D00ED-8F4A-AD78-8B4F-CE9E6A6F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D7A-708F-4525-A06D-E698C083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8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0000C-C3AD-D631-B97D-64E97518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C351D-5EB4-455B-8A09-408088EAA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190F08-9CDD-51EE-328E-7CC0652E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2CD-7976-4673-93DA-0A160CC55F87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E1AD0-9F44-6C9C-44C9-A3895DCA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8BCD5-4049-F520-9EE7-D03D06AE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D7A-708F-4525-A06D-E698C083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1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016F5-DA97-CE35-A1BC-AE40166C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DE0D4-D66A-4B26-82B5-20371EC5C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1E1254-2BD5-6541-05A2-FE546A143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64DD42-B628-4E4B-08DF-40E1B2EB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2CD-7976-4673-93DA-0A160CC55F87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BFEFC-AEA9-42A2-63AF-55E4541A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A5DAF0-C53B-D0A1-D40D-5C5BCEA8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D7A-708F-4525-A06D-E698C083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3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907E4-18B7-3238-AF36-C535FA34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37F269-A70D-183A-B274-190A0BDC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3E0316-EB21-EE31-0B4C-F3E97D702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E4E1AF-FEF4-6665-14FA-C2298B12B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F8E51B-734A-C397-6F11-C01000474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07DC5B-16E6-AE57-33A2-4E55CCEC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2CD-7976-4673-93DA-0A160CC55F87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EA915-419A-33B8-B297-35A6B9AD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351ED0-E5DE-04DA-BD85-4A443988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D7A-708F-4525-A06D-E698C083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3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DFF61-20F9-C6BF-0111-436067D8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816BF2-9B06-C8EC-E68D-4C278BBE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2CD-7976-4673-93DA-0A160CC55F87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8A99D-6FBE-068D-4B9A-35B7CAF0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E7D8AB-EFB4-E77D-BD84-9A30CA69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D7A-708F-4525-A06D-E698C083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6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E851C8-2A8C-0CC1-2659-1DC389AF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2CD-7976-4673-93DA-0A160CC55F87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B50E5A-D89C-6870-A166-F3FDB9B0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700B69-E993-2F1C-B1E6-8B0B0F30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D7A-708F-4525-A06D-E698C083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9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BC2C7-14FB-90FE-31D2-3ACBE34D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51ED6-C84E-CE7A-57DB-C16423F6B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13AAC7-5E0B-2F4C-F465-3D48ECABC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7E2D78-42FB-FFD0-BE67-C6426553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2CD-7976-4673-93DA-0A160CC55F87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74DDED-434A-C766-ACC5-23B6758F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06110B-10FB-2B11-442F-DBC63272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D7A-708F-4525-A06D-E698C083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0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5EDBB-1F16-8C32-D5AE-056EB5F29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B93979-183B-5851-D3C7-3612F2D50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06A6A2-E7B2-DCC4-9F4F-17C9CBAB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215DAA-E450-0F5B-1EB6-A6AE855D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42CD-7976-4673-93DA-0A160CC55F87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5FE547-787D-B913-2D5D-5AD1A4E0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EC2C50-1E81-189C-22F9-D55D8EF9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D7A-708F-4525-A06D-E698C083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3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2762E-162B-221E-7B96-0C16ADBF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9D6D13-1DDA-A6B3-41F6-434CA3F2D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9BAC8-1055-93B1-5582-DD888FDA6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E42CD-7976-4673-93DA-0A160CC55F87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ABF32-4219-0170-AB22-1AFCFC06E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44F95A-18FA-8777-0621-B4D5E74EA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DD7A-708F-4525-A06D-E698C0838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2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частье\Downloads\Дизайн без названия (10).png">
            <a:extLst>
              <a:ext uri="{FF2B5EF4-FFF2-40B4-BE49-F238E27FC236}">
                <a16:creationId xmlns:a16="http://schemas.microsoft.com/office/drawing/2014/main" id="{69A92852-73EC-665C-DE88-E3E6FA232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>
            <a:extLst>
              <a:ext uri="{FF2B5EF4-FFF2-40B4-BE49-F238E27FC236}">
                <a16:creationId xmlns:a16="http://schemas.microsoft.com/office/drawing/2014/main" id="{4CA0DA00-979E-5580-E19C-E9069C61C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12192000" cy="68580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EE7430"/>
                </a:solidFill>
                <a:latin typeface="Century Gothic" panose="020B0502020202020204" pitchFamily="34" charset="0"/>
              </a:rPr>
              <a:t>Вопросы организации медицинской помощи пациентам с диабетической ретинопатией в МО края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E3C4578-EED2-BA42-EA8C-992E1C552CCC}"/>
              </a:ext>
            </a:extLst>
          </p:cNvPr>
          <p:cNvCxnSpPr/>
          <p:nvPr/>
        </p:nvCxnSpPr>
        <p:spPr>
          <a:xfrm>
            <a:off x="1755775" y="1973263"/>
            <a:ext cx="8229600" cy="0"/>
          </a:xfrm>
          <a:prstGeom prst="line">
            <a:avLst/>
          </a:prstGeom>
          <a:ln w="222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125DEB7-44E1-7518-718C-52D4050F87D4}"/>
              </a:ext>
            </a:extLst>
          </p:cNvPr>
          <p:cNvCxnSpPr/>
          <p:nvPr/>
        </p:nvCxnSpPr>
        <p:spPr>
          <a:xfrm>
            <a:off x="3195638" y="4776788"/>
            <a:ext cx="6492875" cy="0"/>
          </a:xfrm>
          <a:prstGeom prst="line">
            <a:avLst/>
          </a:prstGeom>
          <a:ln w="2222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8" name="Picture 9">
            <a:extLst>
              <a:ext uri="{FF2B5EF4-FFF2-40B4-BE49-F238E27FC236}">
                <a16:creationId xmlns:a16="http://schemas.microsoft.com/office/drawing/2014/main" id="{C7A66202-F2FB-3F7A-2FB7-B7838DDB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9" y="3111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5" descr="\\srv\обмен\Фирменный стиль\Для применения\PNG\Лого с надписью прозрачный.png">
            <a:extLst>
              <a:ext uri="{FF2B5EF4-FFF2-40B4-BE49-F238E27FC236}">
                <a16:creationId xmlns:a16="http://schemas.microsoft.com/office/drawing/2014/main" id="{C6B2093D-89D2-0259-178A-33C833F4C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156" y="446087"/>
            <a:ext cx="1174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 descr="C:\Users\Счастье\Downloads\Как мотивировать самого себя (3).png">
            <a:extLst>
              <a:ext uri="{FF2B5EF4-FFF2-40B4-BE49-F238E27FC236}">
                <a16:creationId xmlns:a16="http://schemas.microsoft.com/office/drawing/2014/main" id="{3FC0A135-A3BA-FD5C-EF5E-8EB675B6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798">
            <a:off x="59977" y="4027576"/>
            <a:ext cx="2693825" cy="26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90DFDD-FC71-7640-6850-8842D35298E8}"/>
              </a:ext>
            </a:extLst>
          </p:cNvPr>
          <p:cNvSpPr txBox="1"/>
          <p:nvPr/>
        </p:nvSpPr>
        <p:spPr>
          <a:xfrm>
            <a:off x="3472873" y="5253037"/>
            <a:ext cx="5865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Боева Лариса Николаевна, </a:t>
            </a:r>
          </a:p>
          <a:p>
            <a:pPr algn="ctr"/>
            <a:r>
              <a:rPr lang="ru-RU" dirty="0"/>
              <a:t>Руководитель РЭЦ, зав. отделением</a:t>
            </a:r>
          </a:p>
          <a:p>
            <a:pPr algn="ctr"/>
            <a:r>
              <a:rPr lang="ru-RU" dirty="0"/>
              <a:t>амбулаторной эндокринологической помощи, </a:t>
            </a:r>
          </a:p>
          <a:p>
            <a:pPr algn="ctr"/>
            <a:r>
              <a:rPr lang="ru-RU" dirty="0"/>
              <a:t>врач-эндокринолог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22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FFECE-4075-4A8A-8AA4-325C1AAA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4" y="365125"/>
            <a:ext cx="10956636" cy="602541"/>
          </a:xfrm>
        </p:spPr>
        <p:txBody>
          <a:bodyPr>
            <a:normAutofit fontScale="90000"/>
          </a:bodyPr>
          <a:lstStyle/>
          <a:p>
            <a:r>
              <a:rPr lang="ru-RU" dirty="0"/>
              <a:t>Данные федерального регистра СД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9FA19BA-1C71-4464-BBC5-4BBE905859B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083200"/>
              </p:ext>
            </p:extLst>
          </p:nvPr>
        </p:nvGraphicFramePr>
        <p:xfrm>
          <a:off x="703840" y="1519383"/>
          <a:ext cx="11037887" cy="451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511575" imgH="3482443" progId="Excel.Sheet.12">
                  <p:embed/>
                </p:oleObj>
              </mc:Choice>
              <mc:Fallback>
                <p:oleObj name="Worksheet" r:id="rId2" imgW="8511575" imgH="3482443" progId="Excel.Sheet.1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59FA19BA-1C71-4464-BBC5-4BBE90585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840" y="1519383"/>
                        <a:ext cx="11037887" cy="451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76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59D3D-7A52-1EEE-574F-D3FAC937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7966"/>
          </a:xfrm>
        </p:spPr>
        <p:txBody>
          <a:bodyPr>
            <a:normAutofit/>
          </a:bodyPr>
          <a:lstStyle/>
          <a:p>
            <a:r>
              <a:rPr lang="ru-RU" sz="2800" dirty="0"/>
              <a:t>Сведения должны быть достоверными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31D2427-A838-B102-7F3B-8A772940FA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312273"/>
              </p:ext>
            </p:extLst>
          </p:nvPr>
        </p:nvGraphicFramePr>
        <p:xfrm>
          <a:off x="1274618" y="1616365"/>
          <a:ext cx="9190181" cy="4161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2947">
                  <a:extLst>
                    <a:ext uri="{9D8B030D-6E8A-4147-A177-3AD203B41FA5}">
                      <a16:colId xmlns:a16="http://schemas.microsoft.com/office/drawing/2014/main" val="981174762"/>
                    </a:ext>
                  </a:extLst>
                </a:gridCol>
                <a:gridCol w="1925561">
                  <a:extLst>
                    <a:ext uri="{9D8B030D-6E8A-4147-A177-3AD203B41FA5}">
                      <a16:colId xmlns:a16="http://schemas.microsoft.com/office/drawing/2014/main" val="2657348234"/>
                    </a:ext>
                  </a:extLst>
                </a:gridCol>
                <a:gridCol w="2256979">
                  <a:extLst>
                    <a:ext uri="{9D8B030D-6E8A-4147-A177-3AD203B41FA5}">
                      <a16:colId xmlns:a16="http://schemas.microsoft.com/office/drawing/2014/main" val="2392145382"/>
                    </a:ext>
                  </a:extLst>
                </a:gridCol>
                <a:gridCol w="1690521">
                  <a:extLst>
                    <a:ext uri="{9D8B030D-6E8A-4147-A177-3AD203B41FA5}">
                      <a16:colId xmlns:a16="http://schemas.microsoft.com/office/drawing/2014/main" val="199963743"/>
                    </a:ext>
                  </a:extLst>
                </a:gridCol>
                <a:gridCol w="2364173">
                  <a:extLst>
                    <a:ext uri="{9D8B030D-6E8A-4147-A177-3AD203B41FA5}">
                      <a16:colId xmlns:a16="http://schemas.microsoft.com/office/drawing/2014/main" val="3905363492"/>
                    </a:ext>
                  </a:extLst>
                </a:gridCol>
              </a:tblGrid>
              <a:tr h="1799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ретинопатии по ФР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Пролиферативная ретинопатия  по ФР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Слепота по ФР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Слепота по данным ежегодных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отчетов эндокринологической службы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МО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59983"/>
                  </a:ext>
                </a:extLst>
              </a:tr>
              <a:tr h="3935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14710 (15,61%)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932 (6,34%)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217 (1,48%)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7156116"/>
                  </a:ext>
                </a:extLst>
              </a:tr>
              <a:tr h="3935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13751 (14,51%)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763286"/>
                  </a:ext>
                </a:extLst>
              </a:tr>
              <a:tr h="3935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12780 (13,25%)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389200"/>
                  </a:ext>
                </a:extLst>
              </a:tr>
              <a:tr h="3935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11922 (11,98%)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297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114222"/>
                  </a:ext>
                </a:extLst>
              </a:tr>
              <a:tr h="3935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11413 (10,75%)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820 (7,18%)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291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9445548"/>
                  </a:ext>
                </a:extLst>
              </a:tr>
              <a:tr h="3935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2024 нв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10634 (10,62%)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775 (7,29%)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155 (1,46%)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0022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71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id="{7B7978E0-852B-5334-AB9A-AD8BD986081D}"/>
              </a:ext>
            </a:extLst>
          </p:cNvPr>
          <p:cNvSpPr txBox="1">
            <a:spLocks/>
          </p:cNvSpPr>
          <p:nvPr/>
        </p:nvSpPr>
        <p:spPr bwMode="auto">
          <a:xfrm>
            <a:off x="2503056" y="3149600"/>
            <a:ext cx="6474691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4" tIns="30477" rIns="60954" bIns="3047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dirty="0">
                <a:solidFill>
                  <a:srgbClr val="EE7430"/>
                </a:solidFill>
                <a:latin typeface="Century Gothic" panose="020B0502020202020204" pitchFamily="34" charset="0"/>
              </a:rPr>
              <a:t>Вопросы…</a:t>
            </a:r>
          </a:p>
        </p:txBody>
      </p:sp>
      <p:sp>
        <p:nvSpPr>
          <p:cNvPr id="45060" name="Номер слайда 1">
            <a:extLst>
              <a:ext uri="{FF2B5EF4-FFF2-40B4-BE49-F238E27FC236}">
                <a16:creationId xmlns:a16="http://schemas.microsoft.com/office/drawing/2014/main" id="{43E872D7-FBD1-0B20-2C96-896817173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454758-EBC7-8742-90C2-8064D807EA43}" type="slidenum">
              <a:rPr lang="en-US" altLang="ru-RU">
                <a:solidFill>
                  <a:srgbClr val="898989"/>
                </a:solidFill>
                <a:latin typeface="Century Gothic" panose="020B0502020202020204" pitchFamily="34" charset="0"/>
              </a:rPr>
              <a:pPr/>
              <a:t>12</a:t>
            </a:fld>
            <a:endParaRPr lang="en-US" altLang="ru-RU">
              <a:solidFill>
                <a:srgbClr val="89898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061" name="Рисунок 5" descr="\\srv\обмен\Фирменный стиль\Для применения\PNG\Лого с надписью прозрачный.png">
            <a:extLst>
              <a:ext uri="{FF2B5EF4-FFF2-40B4-BE49-F238E27FC236}">
                <a16:creationId xmlns:a16="http://schemas.microsoft.com/office/drawing/2014/main" id="{4E346550-BC12-C150-EF2E-F7DB8337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95" y="945696"/>
            <a:ext cx="2078155" cy="78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344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76063-0F87-627B-C5DA-21681C4A6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C371865-CF41-9422-FE0D-4D606FB713E5}"/>
              </a:ext>
            </a:extLst>
          </p:cNvPr>
          <p:cNvSpPr txBox="1">
            <a:spLocks/>
          </p:cNvSpPr>
          <p:nvPr/>
        </p:nvSpPr>
        <p:spPr>
          <a:xfrm>
            <a:off x="756572" y="336990"/>
            <a:ext cx="10928449" cy="9032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Century Gothic" panose="020B0502020202020204" pitchFamily="34" charset="0"/>
              </a:rPr>
              <a:t>Актуальность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9DE6A00-0242-6D32-2B93-B3EA0AC69B40}"/>
              </a:ext>
            </a:extLst>
          </p:cNvPr>
          <p:cNvCxnSpPr/>
          <p:nvPr/>
        </p:nvCxnSpPr>
        <p:spPr>
          <a:xfrm>
            <a:off x="831672" y="1010815"/>
            <a:ext cx="10778247" cy="0"/>
          </a:xfrm>
          <a:prstGeom prst="line">
            <a:avLst/>
          </a:prstGeom>
          <a:ln w="222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C57561-B07A-6CF0-FD02-88AE70225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840" y="327720"/>
            <a:ext cx="1184079" cy="544628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2ED01D6E-E67A-E64B-1056-C2FDC4677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97" y="1914101"/>
            <a:ext cx="11335300" cy="408059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9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Общая численность пациентов с СД в РФ, состоящих на диспансерном учете по данным регистра: более 4,9 млн. чел. (3,31% населения РФ), из них:</a:t>
            </a:r>
          </a:p>
          <a:p>
            <a:pPr>
              <a:buClr>
                <a:srgbClr val="FF9933"/>
              </a:buClr>
            </a:pPr>
            <a:r>
              <a:rPr lang="ru-RU" sz="43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СД1 — 5,58% (277,1 тыс.), </a:t>
            </a:r>
          </a:p>
          <a:p>
            <a:pPr>
              <a:buClr>
                <a:srgbClr val="FF9933"/>
              </a:buClr>
            </a:pPr>
            <a:r>
              <a:rPr lang="ru-RU" sz="43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СД2 — 92,33% (4,58 млн), </a:t>
            </a:r>
          </a:p>
          <a:p>
            <a:pPr>
              <a:buClr>
                <a:srgbClr val="FF9933"/>
              </a:buClr>
            </a:pPr>
            <a:r>
              <a:rPr lang="ru-RU" sz="43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другие типы СД — 2,08% (103 тыс.)</a:t>
            </a:r>
            <a:r>
              <a:rPr lang="ru-RU" sz="43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4900" b="1" dirty="0">
                <a:latin typeface="Century Gothic" panose="020B0502020202020204" pitchFamily="34" charset="0"/>
              </a:rPr>
              <a:t>Частота осложнений на 01.01.2023г. При СД 1 и СД 2:</a:t>
            </a:r>
          </a:p>
          <a:p>
            <a:pPr>
              <a:buClr>
                <a:srgbClr val="FF9933"/>
              </a:buClr>
            </a:pPr>
            <a:r>
              <a:rPr lang="ru-RU" sz="5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Ретинопатия 28,9% и 12,3%</a:t>
            </a:r>
          </a:p>
          <a:p>
            <a:pPr>
              <a:buClr>
                <a:srgbClr val="FF9933"/>
              </a:buClr>
            </a:pPr>
            <a:r>
              <a:rPr lang="ru-RU" sz="4300" dirty="0">
                <a:latin typeface="Century Gothic" panose="020B0502020202020204" pitchFamily="34" charset="0"/>
              </a:rPr>
              <a:t>Нефропатия 22,8-19,1%</a:t>
            </a:r>
          </a:p>
          <a:p>
            <a:pPr>
              <a:buClr>
                <a:srgbClr val="FF9933"/>
              </a:buClr>
            </a:pPr>
            <a:r>
              <a:rPr lang="ru-RU" sz="4300" dirty="0">
                <a:latin typeface="Century Gothic" panose="020B0502020202020204" pitchFamily="34" charset="0"/>
              </a:rPr>
              <a:t>Нейропатия 41,3-23,7%</a:t>
            </a:r>
          </a:p>
          <a:p>
            <a:pPr>
              <a:buClr>
                <a:srgbClr val="FF9933"/>
              </a:buClr>
            </a:pPr>
            <a:r>
              <a:rPr lang="ru-RU" sz="4300" dirty="0">
                <a:latin typeface="Century Gothic" panose="020B0502020202020204" pitchFamily="34" charset="0"/>
              </a:rPr>
              <a:t>ИБС 2,2-9,4%</a:t>
            </a:r>
          </a:p>
          <a:p>
            <a:pPr>
              <a:buClr>
                <a:srgbClr val="FF9933"/>
              </a:buClr>
            </a:pPr>
            <a:r>
              <a:rPr lang="ru-RU" sz="4300" dirty="0">
                <a:latin typeface="Century Gothic" panose="020B0502020202020204" pitchFamily="34" charset="0"/>
              </a:rPr>
              <a:t>синдром диабетической стопы 2,9-1,3%</a:t>
            </a:r>
          </a:p>
          <a:p>
            <a:pPr>
              <a:buClr>
                <a:srgbClr val="FF9933"/>
              </a:buClr>
            </a:pPr>
            <a:r>
              <a:rPr lang="ru-RU" sz="4300" dirty="0">
                <a:latin typeface="Century Gothic" panose="020B0502020202020204" pitchFamily="34" charset="0"/>
              </a:rPr>
              <a:t>ампутаций – 1-0,7%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23069-A208-9804-A324-0C8F30A585F1}"/>
              </a:ext>
            </a:extLst>
          </p:cNvPr>
          <p:cNvSpPr txBox="1"/>
          <p:nvPr/>
        </p:nvSpPr>
        <p:spPr>
          <a:xfrm>
            <a:off x="671397" y="5994692"/>
            <a:ext cx="10849205" cy="480053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/>
          <a:p>
            <a:pPr lvl="0" algn="ctr">
              <a:buClr>
                <a:srgbClr val="F0A22E"/>
              </a:buClr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НАСЕЛЕНИЕ КРАСНОЯРСКОГО КРАЯ </a:t>
            </a:r>
            <a:r>
              <a:rPr lang="ru-RU" b="1" dirty="0">
                <a:solidFill>
                  <a:srgbClr val="FF9933"/>
                </a:solidFill>
                <a:latin typeface="Century Gothic" panose="020B0502020202020204" pitchFamily="34" charset="0"/>
              </a:rPr>
              <a:t>2 845 545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ЧЕЛОВЕК, 113 000 </a:t>
            </a:r>
            <a:r>
              <a:rPr lang="ru-RU" b="1" dirty="0">
                <a:latin typeface="Century Gothic" panose="020B0502020202020204" pitchFamily="34" charset="0"/>
              </a:rPr>
              <a:t>с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 СД (данные ТФОМС на 2023г.)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6F247C-1B3E-14C3-6959-0D5CA538B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527" y="2592545"/>
            <a:ext cx="4405170" cy="2783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1A6CBE-2D39-1D2F-D313-04B9786AAE84}"/>
              </a:ext>
            </a:extLst>
          </p:cNvPr>
          <p:cNvSpPr txBox="1"/>
          <p:nvPr/>
        </p:nvSpPr>
        <p:spPr>
          <a:xfrm>
            <a:off x="185303" y="6548635"/>
            <a:ext cx="2783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20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Diabetes Mellitus. 2023;26(2):104-123</a:t>
            </a:r>
            <a:endParaRPr lang="en-US" sz="1200" dirty="0">
              <a:effectLst/>
              <a:highlight>
                <a:srgbClr val="FFFFFF"/>
              </a:highlight>
            </a:endParaRPr>
          </a:p>
          <a:p>
            <a:br>
              <a:rPr lang="en-US" dirty="0">
                <a:effectLst/>
                <a:highlight>
                  <a:srgbClr val="FFFFFF"/>
                </a:highligh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31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576C9-2ABB-BC82-85B3-06596EC9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365125"/>
            <a:ext cx="10855036" cy="706293"/>
          </a:xfrm>
        </p:spPr>
        <p:txBody>
          <a:bodyPr>
            <a:normAutofit/>
          </a:bodyPr>
          <a:lstStyle/>
          <a:p>
            <a:r>
              <a:rPr lang="ru-RU" sz="2800" dirty="0"/>
              <a:t>Приказ 759-орг от 21.05.2024 МЗ Красноярского края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634676-596A-69EF-5F23-A1DF28B4E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32" t="16205" r="24146" b="3558"/>
          <a:stretch/>
        </p:blipFill>
        <p:spPr>
          <a:xfrm>
            <a:off x="692723" y="1366983"/>
            <a:ext cx="3639134" cy="496916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61098B-8191-3A85-79AA-E02769708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709" y="2517441"/>
            <a:ext cx="3703783" cy="10287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8F012-7E11-8582-BF79-2DFD29B82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709" y="3828763"/>
            <a:ext cx="3823856" cy="12878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31AFD8-F36D-9E6B-353A-31A6B4C1A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035" y="1386780"/>
            <a:ext cx="3823856" cy="478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655865-DA74-BB7A-9841-B5CEC3221F95}"/>
              </a:ext>
            </a:extLst>
          </p:cNvPr>
          <p:cNvSpPr txBox="1"/>
          <p:nvPr/>
        </p:nvSpPr>
        <p:spPr>
          <a:xfrm>
            <a:off x="748145" y="1290018"/>
            <a:ext cx="10418619" cy="4316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Показания для осмотра офтальмолога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ахарный диабет тип 1 через 5 лет от момента постановки диагноза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</a:t>
            </a:r>
            <a:r>
              <a:rPr lang="ru-RU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Сахарный диабет тип 2 впервые выявленный и далее ежегодный осмотр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3- Жалобы на снижение остроты зрения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 Острота зрения ниже 0,5 (6/12, 20/40)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 Если проверка остроты зрения или обследование сетчатки не могут быть выполнены при скрининговом обследовании.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6-  Пациенты, перенесшие ЛКС, должны быть направлены на повторное полное офтальмологическое обследование.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9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9A869D-3A1C-80AD-2593-599F8F10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655" y="895927"/>
            <a:ext cx="5793421" cy="5015346"/>
          </a:xfrm>
        </p:spPr>
        <p:txBody>
          <a:bodyPr>
            <a:normAutofit fontScale="92500" lnSpcReduction="20000"/>
          </a:bodyPr>
          <a:lstStyle/>
          <a:p>
            <a:pPr indent="449580" algn="just"/>
            <a:r>
              <a:rPr lang="ru-RU" sz="1800" b="1" kern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6.6 Порядок диагностики диабетической ретинопатии у пациентов с СД и оказания им медицинской помощи </a:t>
            </a:r>
            <a:endParaRPr lang="ru-RU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49580" algn="just">
              <a:tabLst>
                <a:tab pos="630555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Врач-эндокринолог/ врач-терапевт направляет пациента в районную/ межрайонную больницу к врачу-офтальмологу. Врач-офтальмолог на приеме оценивает состояние пациента и проводит обязательное обследование:</a:t>
            </a:r>
            <a:endParaRPr lang="ru-RU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остроты зрения (</a:t>
            </a:r>
            <a:r>
              <a:rPr lang="ru-RU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визометрия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solidFill>
                <a:srgbClr val="FF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Измерение внутриглазного давления (тонометрия) </a:t>
            </a:r>
            <a:endParaRPr lang="ru-RU" sz="1800" dirty="0">
              <a:solidFill>
                <a:srgbClr val="FF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Биомикроскопия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переднего отрезка глаза при расширенном зрачке </a:t>
            </a:r>
            <a:endParaRPr lang="ru-RU" sz="1800" dirty="0">
              <a:solidFill>
                <a:srgbClr val="FF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Офтальмоскопия при расширенном зрачке</a:t>
            </a:r>
            <a:endParaRPr lang="ru-RU" sz="1800" dirty="0">
              <a:solidFill>
                <a:srgbClr val="FF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1.1 При отсутствии врача-офтальмолога по месту жительства пациента, пациент направляется врачом-эндокринологом/ врачом-терапевтом к офтальмологу согласно маршрутизации по приказу 759-орг.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1D2068-6A78-5703-70CE-E56D0B7B1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24" y="314035"/>
            <a:ext cx="5608782" cy="6326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6260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A2197-366E-CEFE-E79C-501A6E3E0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AAC23C-83DA-C239-6B37-B034EAA4A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626" y="1469736"/>
            <a:ext cx="11082338" cy="524200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293325D-BBA7-5A64-58E9-6EF445D3F3F5}"/>
              </a:ext>
            </a:extLst>
          </p:cNvPr>
          <p:cNvSpPr txBox="1">
            <a:spLocks/>
          </p:cNvSpPr>
          <p:nvPr/>
        </p:nvSpPr>
        <p:spPr>
          <a:xfrm>
            <a:off x="756572" y="336990"/>
            <a:ext cx="10928449" cy="9032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Century Gothic" panose="020B0502020202020204" pitchFamily="34" charset="0"/>
              </a:rPr>
              <a:t>Региональный эндокринологический центр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C6DFF01-62DC-5E85-C7FC-E23AA4928C5F}"/>
              </a:ext>
            </a:extLst>
          </p:cNvPr>
          <p:cNvCxnSpPr/>
          <p:nvPr/>
        </p:nvCxnSpPr>
        <p:spPr>
          <a:xfrm>
            <a:off x="831672" y="1010815"/>
            <a:ext cx="10778247" cy="0"/>
          </a:xfrm>
          <a:prstGeom prst="line">
            <a:avLst/>
          </a:prstGeom>
          <a:ln w="222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9EC8B2-53C7-493D-304E-3F9E4E4BD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840" y="327720"/>
            <a:ext cx="1184079" cy="5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3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7C188B-CBC9-446B-9B2F-57C70FB08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16" y="1231007"/>
            <a:ext cx="4091739" cy="240808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BFCDF6-8A27-47E9-8B01-3B5FA27BD4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007"/>
            <a:ext cx="4454306" cy="24080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B96929-8419-494D-B8D0-5A24735241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3" t="26538" r="1" b="22071"/>
          <a:stretch/>
        </p:blipFill>
        <p:spPr>
          <a:xfrm>
            <a:off x="8655112" y="1243281"/>
            <a:ext cx="3536887" cy="23958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F48B52-7020-4EF7-A634-5531F09CF0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/>
          <a:stretch/>
        </p:blipFill>
        <p:spPr>
          <a:xfrm>
            <a:off x="0" y="3707071"/>
            <a:ext cx="5767057" cy="31457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03790A-CC96-4D07-9F2D-0FEF4F0649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/>
          <a:stretch/>
        </p:blipFill>
        <p:spPr>
          <a:xfrm>
            <a:off x="5789965" y="3707070"/>
            <a:ext cx="6402035" cy="315092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F641B45-0695-5F8D-DF90-84F9F382A368}"/>
              </a:ext>
            </a:extLst>
          </p:cNvPr>
          <p:cNvSpPr txBox="1">
            <a:spLocks/>
          </p:cNvSpPr>
          <p:nvPr/>
        </p:nvSpPr>
        <p:spPr>
          <a:xfrm>
            <a:off x="582081" y="327720"/>
            <a:ext cx="10928449" cy="9032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Century Gothic" panose="020B0502020202020204" pitchFamily="34" charset="0"/>
              </a:rPr>
              <a:t>Оснащение кабинета офтальмолога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587C26B-783B-0057-C5AC-DEED532E37F9}"/>
              </a:ext>
            </a:extLst>
          </p:cNvPr>
          <p:cNvCxnSpPr/>
          <p:nvPr/>
        </p:nvCxnSpPr>
        <p:spPr>
          <a:xfrm>
            <a:off x="660222" y="1010815"/>
            <a:ext cx="10778247" cy="0"/>
          </a:xfrm>
          <a:prstGeom prst="line">
            <a:avLst/>
          </a:prstGeom>
          <a:ln w="222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9AF96F-1BE0-B797-221F-1C1FEA8948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5840" y="327720"/>
            <a:ext cx="1184079" cy="5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8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A7E5DA-8651-5567-68AD-DF40533DF7E7}"/>
              </a:ext>
            </a:extLst>
          </p:cNvPr>
          <p:cNvSpPr txBox="1"/>
          <p:nvPr/>
        </p:nvSpPr>
        <p:spPr>
          <a:xfrm>
            <a:off x="238125" y="979055"/>
            <a:ext cx="11682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ВОПРОСЫ ДЛЯ ОБСУЖДЕНИЯ: </a:t>
            </a:r>
          </a:p>
          <a:p>
            <a:endParaRPr lang="ru-RU" dirty="0"/>
          </a:p>
          <a:p>
            <a:r>
              <a:rPr lang="ru-RU" sz="2000" dirty="0"/>
              <a:t>1-  качество осмотров</a:t>
            </a:r>
          </a:p>
          <a:p>
            <a:endParaRPr lang="ru-RU" sz="2000" dirty="0"/>
          </a:p>
          <a:p>
            <a:r>
              <a:rPr lang="ru-RU" sz="2000" dirty="0"/>
              <a:t>2- отчетность, достоверность данных 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3- преемственность эндокринолог-терапевт- офтальмолог- отделение лазерной хирургии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62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D9F27D-DD8F-CC91-22F8-C0DE913FA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1" t="17025" r="36376" b="22581"/>
          <a:stretch/>
        </p:blipFill>
        <p:spPr bwMode="auto">
          <a:xfrm>
            <a:off x="3326130" y="1681015"/>
            <a:ext cx="5539740" cy="4512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5B28A5-900D-AB6D-9DD2-B0601172B218}"/>
              </a:ext>
            </a:extLst>
          </p:cNvPr>
          <p:cNvSpPr txBox="1"/>
          <p:nvPr/>
        </p:nvSpPr>
        <p:spPr>
          <a:xfrm>
            <a:off x="1625600" y="701964"/>
            <a:ext cx="3737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Заключение окулиста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7BBC53-A5DA-AD8D-AC3D-F84A028C4141}"/>
              </a:ext>
            </a:extLst>
          </p:cNvPr>
          <p:cNvSpPr/>
          <p:nvPr/>
        </p:nvSpPr>
        <p:spPr>
          <a:xfrm>
            <a:off x="4895273" y="2281381"/>
            <a:ext cx="1034472" cy="1939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79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5442</TotalTime>
  <Words>449</Words>
  <Application>Microsoft Office PowerPoint</Application>
  <PresentationFormat>Широкоэкранный</PresentationFormat>
  <Paragraphs>96</Paragraphs>
  <Slides>12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Century Gothic</vt:lpstr>
      <vt:lpstr>Symbol</vt:lpstr>
      <vt:lpstr>Times New Roman</vt:lpstr>
      <vt:lpstr>Тема Office</vt:lpstr>
      <vt:lpstr>Лист Microsoft Excel</vt:lpstr>
      <vt:lpstr>Презентация PowerPoint</vt:lpstr>
      <vt:lpstr>Презентация PowerPoint</vt:lpstr>
      <vt:lpstr>Приказ 759-орг от 21.05.2024 МЗ Красноярского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Данные федерального регистра СД </vt:lpstr>
      <vt:lpstr>Сведения должны быть достоверными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и оснащение регионального эндокринологического центра,   кабинет «Диабетическая стопа»</dc:title>
  <dc:creator>Лариса Боева</dc:creator>
  <cp:lastModifiedBy>Лариса Боева</cp:lastModifiedBy>
  <cp:revision>34</cp:revision>
  <dcterms:created xsi:type="dcterms:W3CDTF">2024-03-10T05:16:51Z</dcterms:created>
  <dcterms:modified xsi:type="dcterms:W3CDTF">2024-08-07T17:04:25Z</dcterms:modified>
</cp:coreProperties>
</file>